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oboto"/>
      <p:regular r:id="rId15"/>
      <p:bold r:id="rId16"/>
      <p:italic r:id="rId17"/>
      <p:boldItalic r:id="rId18"/>
    </p:embeddedFont>
    <p:embeddedFont>
      <p:font typeface="Montserrat"/>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Roboto-regular.fntdata"/><Relationship Id="rId14" Type="http://schemas.openxmlformats.org/officeDocument/2006/relationships/slide" Target="slides/slide9.xml"/><Relationship Id="rId17" Type="http://schemas.openxmlformats.org/officeDocument/2006/relationships/font" Target="fonts/Roboto-italic.fntdata"/><Relationship Id="rId16" Type="http://schemas.openxmlformats.org/officeDocument/2006/relationships/font" Target="fonts/Roboto-bold.fntdata"/><Relationship Id="rId19" Type="http://schemas.openxmlformats.org/officeDocument/2006/relationships/font" Target="fonts/Montserrat-regular.fntdata"/><Relationship Id="rId18" Type="http://schemas.openxmlformats.org/officeDocument/2006/relationships/font" Target="fonts/Roboto-boldItalic.fntdata"/></Relationships>
</file>

<file path=ppt/media/image1.png>
</file>

<file path=ppt/media/image5.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beb18d6cd8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beb18d6cd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beb18d6cd8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beb18d6cd8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beb18d6cd8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beb18d6cd8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beb18d6cd8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beb18d6cd8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beb18d6cd8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beb18d6cd8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beb18d6cd8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2beb18d6cd8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COOKR Food Hackathon</a:t>
            </a:r>
            <a:endParaRPr/>
          </a:p>
        </p:txBody>
      </p:sp>
      <p:sp>
        <p:nvSpPr>
          <p:cNvPr id="229" name="Google Shape;229;p17"/>
          <p:cNvSpPr txBox="1"/>
          <p:nvPr>
            <p:ph idx="1" type="subTitle"/>
          </p:nvPr>
        </p:nvSpPr>
        <p:spPr>
          <a:xfrm>
            <a:off x="5083950" y="3924925"/>
            <a:ext cx="3470700" cy="89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t>Team Members :</a:t>
            </a:r>
            <a:endParaRPr sz="1500"/>
          </a:p>
          <a:p>
            <a:pPr indent="0" lvl="0" marL="0" rtl="0" algn="l">
              <a:spcBef>
                <a:spcPts val="0"/>
              </a:spcBef>
              <a:spcAft>
                <a:spcPts val="0"/>
              </a:spcAft>
              <a:buNone/>
            </a:pPr>
            <a:r>
              <a:rPr lang="en-GB" sz="1500"/>
              <a:t>	Krithika L</a:t>
            </a:r>
            <a:endParaRPr sz="1500"/>
          </a:p>
          <a:p>
            <a:pPr indent="0" lvl="0" marL="0" rtl="0" algn="l">
              <a:spcBef>
                <a:spcPts val="0"/>
              </a:spcBef>
              <a:spcAft>
                <a:spcPts val="0"/>
              </a:spcAft>
              <a:buNone/>
            </a:pPr>
            <a:r>
              <a:rPr lang="en-GB" sz="1500"/>
              <a:t>	Rajaneha R</a:t>
            </a:r>
            <a:endParaRPr sz="1500"/>
          </a:p>
          <a:p>
            <a:pPr indent="0" lvl="0" marL="0" rtl="0" algn="l">
              <a:lnSpc>
                <a:spcPct val="115000"/>
              </a:lnSpc>
              <a:spcBef>
                <a:spcPts val="0"/>
              </a:spcBef>
              <a:spcAft>
                <a:spcPts val="1600"/>
              </a:spcAft>
              <a:buNone/>
            </a:pPr>
            <a:r>
              <a:t/>
            </a:r>
            <a:endParaRPr/>
          </a:p>
        </p:txBody>
      </p:sp>
      <p:pic>
        <p:nvPicPr>
          <p:cNvPr id="230" name="Google Shape;230;p17"/>
          <p:cNvPicPr preferRelativeResize="0"/>
          <p:nvPr/>
        </p:nvPicPr>
        <p:blipFill>
          <a:blip r:embed="rId3">
            <a:alphaModFix amt="85000"/>
          </a:blip>
          <a:stretch>
            <a:fillRect/>
          </a:stretch>
        </p:blipFill>
        <p:spPr>
          <a:xfrm>
            <a:off x="8010900" y="142550"/>
            <a:ext cx="837000" cy="8370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Statement 2 - LAST MILE DELIVERY BATCHING</a:t>
            </a:r>
            <a:endParaRPr/>
          </a:p>
        </p:txBody>
      </p:sp>
      <p:sp>
        <p:nvSpPr>
          <p:cNvPr id="236" name="Google Shape;236;p1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30200" lvl="0" marL="457200" rtl="0" algn="l">
              <a:spcBef>
                <a:spcPts val="1500"/>
              </a:spcBef>
              <a:spcAft>
                <a:spcPts val="0"/>
              </a:spcAft>
              <a:buClr>
                <a:srgbClr val="ECECEC"/>
              </a:buClr>
              <a:buSzPts val="1600"/>
              <a:buFont typeface="Roboto"/>
              <a:buChar char="●"/>
            </a:pPr>
            <a:r>
              <a:rPr lang="en-GB" sz="1600">
                <a:solidFill>
                  <a:srgbClr val="ECECEC"/>
                </a:solidFill>
                <a:highlight>
                  <a:srgbClr val="212121"/>
                </a:highlight>
                <a:latin typeface="Roboto"/>
                <a:ea typeface="Roboto"/>
                <a:cs typeface="Roboto"/>
                <a:sym typeface="Roboto"/>
              </a:rPr>
              <a:t>Various scenarios require smart operational research algorithms to batch deliveries effectively, considering factors like order proximity, timing, and route optimization.</a:t>
            </a:r>
            <a:endParaRPr sz="1600">
              <a:solidFill>
                <a:srgbClr val="ECECEC"/>
              </a:solidFill>
              <a:highlight>
                <a:srgbClr val="212121"/>
              </a:highlight>
              <a:latin typeface="Roboto"/>
              <a:ea typeface="Roboto"/>
              <a:cs typeface="Roboto"/>
              <a:sym typeface="Roboto"/>
            </a:endParaRPr>
          </a:p>
          <a:p>
            <a:pPr indent="-330200" lvl="0" marL="457200" rtl="0" algn="l">
              <a:spcBef>
                <a:spcPts val="1500"/>
              </a:spcBef>
              <a:spcAft>
                <a:spcPts val="0"/>
              </a:spcAft>
              <a:buClr>
                <a:srgbClr val="FFFFFF"/>
              </a:buClr>
              <a:buSzPts val="1600"/>
              <a:buFont typeface="Roboto"/>
              <a:buChar char="●"/>
            </a:pPr>
            <a:r>
              <a:rPr lang="en-GB" sz="1600">
                <a:solidFill>
                  <a:srgbClr val="FFFFFF"/>
                </a:solidFill>
                <a:highlight>
                  <a:srgbClr val="212121"/>
                </a:highlight>
                <a:latin typeface="Roboto"/>
                <a:ea typeface="Roboto"/>
                <a:cs typeface="Roboto"/>
                <a:sym typeface="Roboto"/>
              </a:rPr>
              <a:t>Rules encompass situations such as grouping orders from the same kitchen or different kitchens, to the same or different customers, optimizing pick-up assignments to maximize efficiency and minimize delivery time.</a:t>
            </a:r>
            <a:endParaRPr sz="1600">
              <a:solidFill>
                <a:srgbClr val="FFFFFF"/>
              </a:solidFill>
              <a:highlight>
                <a:srgbClr val="212121"/>
              </a:highlight>
              <a:latin typeface="Roboto"/>
              <a:ea typeface="Roboto"/>
              <a:cs typeface="Roboto"/>
              <a:sym typeface="Roboto"/>
            </a:endParaRPr>
          </a:p>
          <a:p>
            <a:pPr indent="0" lvl="0" marL="0" rtl="0" algn="l">
              <a:spcBef>
                <a:spcPts val="1000"/>
              </a:spcBef>
              <a:spcAft>
                <a:spcPts val="0"/>
              </a:spcAft>
              <a:buNone/>
            </a:pPr>
            <a:r>
              <a:t/>
            </a:r>
            <a:endParaRPr sz="1600">
              <a:latin typeface="Arial"/>
              <a:ea typeface="Arial"/>
              <a:cs typeface="Arial"/>
              <a:sym typeface="Arial"/>
            </a:endParaRPr>
          </a:p>
          <a:p>
            <a:pPr indent="0" lvl="0" marL="0" rtl="0" algn="l">
              <a:spcBef>
                <a:spcPts val="1000"/>
              </a:spcBef>
              <a:spcAft>
                <a:spcPts val="1000"/>
              </a:spcAft>
              <a:buNone/>
            </a:pPr>
            <a:r>
              <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RULES/ ASSUMPTIONS</a:t>
            </a:r>
            <a:endParaRPr/>
          </a:p>
        </p:txBody>
      </p:sp>
      <p:sp>
        <p:nvSpPr>
          <p:cNvPr id="242" name="Google Shape;242;p19"/>
          <p:cNvSpPr txBox="1"/>
          <p:nvPr>
            <p:ph idx="1" type="body"/>
          </p:nvPr>
        </p:nvSpPr>
        <p:spPr>
          <a:xfrm>
            <a:off x="1297500" y="1307850"/>
            <a:ext cx="7500600" cy="35925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GB" sz="1600">
                <a:solidFill>
                  <a:srgbClr val="E6EDF3"/>
                </a:solidFill>
                <a:latin typeface="Arial"/>
                <a:ea typeface="Arial"/>
                <a:cs typeface="Arial"/>
                <a:sym typeface="Arial"/>
              </a:rPr>
              <a:t>The problem is to </a:t>
            </a:r>
            <a:r>
              <a:rPr b="1" lang="en-GB" sz="1600">
                <a:solidFill>
                  <a:srgbClr val="E6EDF3"/>
                </a:solidFill>
                <a:latin typeface="Arial"/>
                <a:ea typeface="Arial"/>
                <a:cs typeface="Arial"/>
                <a:sym typeface="Arial"/>
              </a:rPr>
              <a:t>minimise </a:t>
            </a:r>
            <a:r>
              <a:rPr lang="en-GB" sz="1600">
                <a:solidFill>
                  <a:srgbClr val="E6EDF3"/>
                </a:solidFill>
                <a:latin typeface="Arial"/>
                <a:ea typeface="Arial"/>
                <a:cs typeface="Arial"/>
                <a:sym typeface="Arial"/>
              </a:rPr>
              <a:t>the cost of servicing orders with a fleet of vehicles.</a:t>
            </a:r>
            <a:endParaRPr sz="1600">
              <a:solidFill>
                <a:srgbClr val="E6EDF3"/>
              </a:solidFill>
              <a:latin typeface="Arial"/>
              <a:ea typeface="Arial"/>
              <a:cs typeface="Arial"/>
              <a:sym typeface="Arial"/>
            </a:endParaRPr>
          </a:p>
          <a:p>
            <a:pPr indent="-330200" lvl="0" marL="457200" rtl="0" algn="l">
              <a:spcBef>
                <a:spcPts val="0"/>
              </a:spcBef>
              <a:spcAft>
                <a:spcPts val="0"/>
              </a:spcAft>
              <a:buSzPts val="1600"/>
              <a:buChar char="●"/>
            </a:pPr>
            <a:r>
              <a:rPr lang="en-GB" sz="1600">
                <a:solidFill>
                  <a:srgbClr val="E6EDF3"/>
                </a:solidFill>
                <a:latin typeface="Arial"/>
                <a:ea typeface="Arial"/>
                <a:cs typeface="Arial"/>
                <a:sym typeface="Arial"/>
              </a:rPr>
              <a:t>V</a:t>
            </a:r>
            <a:r>
              <a:rPr lang="en-GB" sz="1600">
                <a:solidFill>
                  <a:srgbClr val="E6EDF3"/>
                </a:solidFill>
                <a:latin typeface="Arial"/>
                <a:ea typeface="Arial"/>
                <a:cs typeface="Arial"/>
                <a:sym typeface="Arial"/>
              </a:rPr>
              <a:t>ehicles </a:t>
            </a:r>
            <a:r>
              <a:rPr lang="en-GB" sz="1600">
                <a:solidFill>
                  <a:srgbClr val="E6EDF3"/>
                </a:solidFill>
                <a:latin typeface="Arial"/>
                <a:ea typeface="Arial"/>
                <a:cs typeface="Arial"/>
                <a:sym typeface="Arial"/>
              </a:rPr>
              <a:t>can only service 10 orders.</a:t>
            </a:r>
            <a:endParaRPr sz="1600">
              <a:solidFill>
                <a:srgbClr val="000000"/>
              </a:solidFill>
              <a:latin typeface="Arial"/>
              <a:ea typeface="Arial"/>
              <a:cs typeface="Arial"/>
              <a:sym typeface="Arial"/>
            </a:endParaRPr>
          </a:p>
          <a:p>
            <a:pPr indent="-330200" lvl="0" marL="457200" rtl="0" algn="l">
              <a:spcBef>
                <a:spcPts val="0"/>
              </a:spcBef>
              <a:spcAft>
                <a:spcPts val="0"/>
              </a:spcAft>
              <a:buSzPts val="1600"/>
              <a:buChar char="●"/>
            </a:pPr>
            <a:r>
              <a:rPr lang="en-GB" sz="1600">
                <a:solidFill>
                  <a:srgbClr val="E6EDF3"/>
                </a:solidFill>
                <a:latin typeface="Arial"/>
                <a:ea typeface="Arial"/>
                <a:cs typeface="Arial"/>
                <a:sym typeface="Arial"/>
              </a:rPr>
              <a:t>Driving takes 1 hour per 20 km. A day lasts 10 hours.</a:t>
            </a:r>
            <a:endParaRPr sz="1600">
              <a:solidFill>
                <a:srgbClr val="E6EDF3"/>
              </a:solidFill>
              <a:latin typeface="Arial"/>
              <a:ea typeface="Arial"/>
              <a:cs typeface="Arial"/>
              <a:sym typeface="Arial"/>
            </a:endParaRPr>
          </a:p>
          <a:p>
            <a:pPr indent="-330200" lvl="0" marL="457200" rtl="0" algn="l">
              <a:spcBef>
                <a:spcPts val="0"/>
              </a:spcBef>
              <a:spcAft>
                <a:spcPts val="0"/>
              </a:spcAft>
              <a:buClr>
                <a:srgbClr val="E6EDF3"/>
              </a:buClr>
              <a:buSzPts val="1600"/>
              <a:buFont typeface="Arial"/>
              <a:buChar char="●"/>
            </a:pPr>
            <a:r>
              <a:rPr lang="en-GB" sz="1600">
                <a:solidFill>
                  <a:srgbClr val="E6EDF3"/>
                </a:solidFill>
                <a:latin typeface="Arial"/>
                <a:ea typeface="Arial"/>
                <a:cs typeface="Arial"/>
                <a:sym typeface="Arial"/>
              </a:rPr>
              <a:t>All </a:t>
            </a:r>
            <a:r>
              <a:rPr lang="en-GB" sz="1600">
                <a:solidFill>
                  <a:srgbClr val="E6EDF3"/>
                </a:solidFill>
                <a:latin typeface="Arial"/>
                <a:ea typeface="Arial"/>
                <a:cs typeface="Arial"/>
                <a:sym typeface="Arial"/>
              </a:rPr>
              <a:t>vehicles </a:t>
            </a:r>
            <a:r>
              <a:rPr lang="en-GB" sz="1600">
                <a:solidFill>
                  <a:srgbClr val="E6EDF3"/>
                </a:solidFill>
                <a:latin typeface="Arial"/>
                <a:ea typeface="Arial"/>
                <a:cs typeface="Arial"/>
                <a:sym typeface="Arial"/>
              </a:rPr>
              <a:t>start at the beginning of the day (hour 0) and must return before the end (hour 10).</a:t>
            </a:r>
            <a:endParaRPr sz="1600">
              <a:solidFill>
                <a:srgbClr val="E6EDF3"/>
              </a:solidFill>
              <a:latin typeface="Arial"/>
              <a:ea typeface="Arial"/>
              <a:cs typeface="Arial"/>
              <a:sym typeface="Arial"/>
            </a:endParaRPr>
          </a:p>
          <a:p>
            <a:pPr indent="-330200" lvl="0" marL="457200" rtl="0" algn="l">
              <a:spcBef>
                <a:spcPts val="0"/>
              </a:spcBef>
              <a:spcAft>
                <a:spcPts val="0"/>
              </a:spcAft>
              <a:buClr>
                <a:srgbClr val="E6EDF3"/>
              </a:buClr>
              <a:buSzPts val="1600"/>
              <a:buFont typeface="Arial"/>
              <a:buChar char="●"/>
            </a:pPr>
            <a:r>
              <a:rPr lang="en-GB" sz="1600">
                <a:solidFill>
                  <a:srgbClr val="E6EDF3"/>
                </a:solidFill>
                <a:latin typeface="Arial"/>
                <a:ea typeface="Arial"/>
                <a:cs typeface="Arial"/>
                <a:sym typeface="Arial"/>
              </a:rPr>
              <a:t>Using a </a:t>
            </a:r>
            <a:r>
              <a:rPr lang="en-GB" sz="1600">
                <a:solidFill>
                  <a:srgbClr val="E6EDF3"/>
                </a:solidFill>
                <a:latin typeface="Arial"/>
                <a:ea typeface="Arial"/>
                <a:cs typeface="Arial"/>
                <a:sym typeface="Arial"/>
              </a:rPr>
              <a:t>vehicles </a:t>
            </a:r>
            <a:r>
              <a:rPr lang="en-GB" sz="1600">
                <a:solidFill>
                  <a:srgbClr val="E6EDF3"/>
                </a:solidFill>
                <a:latin typeface="Arial"/>
                <a:ea typeface="Arial"/>
                <a:cs typeface="Arial"/>
                <a:sym typeface="Arial"/>
              </a:rPr>
              <a:t>costs  Rs.100 and the price of fuel per km is 6 units.</a:t>
            </a:r>
            <a:endParaRPr sz="1600">
              <a:solidFill>
                <a:srgbClr val="E6EDF3"/>
              </a:solidFill>
              <a:latin typeface="Arial"/>
              <a:ea typeface="Arial"/>
              <a:cs typeface="Arial"/>
              <a:sym typeface="Arial"/>
            </a:endParaRPr>
          </a:p>
          <a:p>
            <a:pPr indent="-330200" lvl="0" marL="457200" rtl="0" algn="l">
              <a:spcBef>
                <a:spcPts val="0"/>
              </a:spcBef>
              <a:spcAft>
                <a:spcPts val="0"/>
              </a:spcAft>
              <a:buClr>
                <a:srgbClr val="E6EDF3"/>
              </a:buClr>
              <a:buSzPts val="1600"/>
              <a:buFont typeface="Arial"/>
              <a:buChar char="●"/>
            </a:pPr>
            <a:r>
              <a:rPr lang="en-GB" sz="1600">
                <a:solidFill>
                  <a:srgbClr val="E6EDF3"/>
                </a:solidFill>
                <a:latin typeface="Arial"/>
                <a:ea typeface="Arial"/>
                <a:cs typeface="Arial"/>
                <a:sym typeface="Arial"/>
              </a:rPr>
              <a:t>V</a:t>
            </a:r>
            <a:r>
              <a:rPr lang="en-GB" sz="1600">
                <a:solidFill>
                  <a:srgbClr val="E6EDF3"/>
                </a:solidFill>
                <a:latin typeface="Arial"/>
                <a:ea typeface="Arial"/>
                <a:cs typeface="Arial"/>
                <a:sym typeface="Arial"/>
              </a:rPr>
              <a:t>ehicles </a:t>
            </a:r>
            <a:r>
              <a:rPr lang="en-GB" sz="1600">
                <a:solidFill>
                  <a:srgbClr val="E6EDF3"/>
                </a:solidFill>
                <a:latin typeface="Arial"/>
                <a:ea typeface="Arial"/>
                <a:cs typeface="Arial"/>
                <a:sym typeface="Arial"/>
              </a:rPr>
              <a:t>must deliver in the order's time window. Time windows start on the hour and last one hour. </a:t>
            </a:r>
            <a:endParaRPr sz="1600">
              <a:solidFill>
                <a:srgbClr val="E6EDF3"/>
              </a:solidFill>
              <a:latin typeface="Arial"/>
              <a:ea typeface="Arial"/>
              <a:cs typeface="Arial"/>
              <a:sym typeface="Arial"/>
            </a:endParaRPr>
          </a:p>
          <a:p>
            <a:pPr indent="-330200" lvl="0" marL="457200" rtl="0" algn="l">
              <a:spcBef>
                <a:spcPts val="0"/>
              </a:spcBef>
              <a:spcAft>
                <a:spcPts val="0"/>
              </a:spcAft>
              <a:buClr>
                <a:srgbClr val="E6EDF3"/>
              </a:buClr>
              <a:buSzPts val="1600"/>
              <a:buFont typeface="Arial"/>
              <a:buChar char="●"/>
            </a:pPr>
            <a:r>
              <a:rPr lang="en-GB" sz="1600">
                <a:solidFill>
                  <a:srgbClr val="E6EDF3"/>
                </a:solidFill>
                <a:latin typeface="Arial"/>
                <a:ea typeface="Arial"/>
                <a:cs typeface="Arial"/>
                <a:sym typeface="Arial"/>
              </a:rPr>
              <a:t>V</a:t>
            </a:r>
            <a:r>
              <a:rPr lang="en-GB" sz="1600">
                <a:solidFill>
                  <a:srgbClr val="E6EDF3"/>
                </a:solidFill>
                <a:latin typeface="Arial"/>
                <a:ea typeface="Arial"/>
                <a:cs typeface="Arial"/>
                <a:sym typeface="Arial"/>
              </a:rPr>
              <a:t>ehicles </a:t>
            </a:r>
            <a:r>
              <a:rPr lang="en-GB" sz="1600">
                <a:solidFill>
                  <a:srgbClr val="E6EDF3"/>
                </a:solidFill>
                <a:latin typeface="Arial"/>
                <a:ea typeface="Arial"/>
                <a:cs typeface="Arial"/>
                <a:sym typeface="Arial"/>
              </a:rPr>
              <a:t>may arrive early and wait until the time window begins before delivering. For simplicity delivery is instant.</a:t>
            </a:r>
            <a:endParaRPr sz="1600">
              <a:solidFill>
                <a:srgbClr val="E6EDF3"/>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a:t>
            </a:r>
            <a:endParaRPr/>
          </a:p>
        </p:txBody>
      </p:sp>
      <p:sp>
        <p:nvSpPr>
          <p:cNvPr id="248" name="Google Shape;248;p20"/>
          <p:cNvSpPr txBox="1"/>
          <p:nvPr>
            <p:ph idx="1" type="body"/>
          </p:nvPr>
        </p:nvSpPr>
        <p:spPr>
          <a:xfrm>
            <a:off x="1297500" y="1307850"/>
            <a:ext cx="7441800" cy="35586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GB" sz="1600">
                <a:solidFill>
                  <a:srgbClr val="E6EDF3"/>
                </a:solidFill>
                <a:latin typeface="Arial"/>
                <a:ea typeface="Arial"/>
                <a:cs typeface="Arial"/>
                <a:sym typeface="Arial"/>
              </a:rPr>
              <a:t>Provided data comes in four columns: </a:t>
            </a:r>
            <a:r>
              <a:rPr b="1" lang="en-GB" sz="1600">
                <a:solidFill>
                  <a:srgbClr val="E6EDF3"/>
                </a:solidFill>
                <a:latin typeface="Arial"/>
                <a:ea typeface="Arial"/>
                <a:cs typeface="Arial"/>
                <a:sym typeface="Arial"/>
              </a:rPr>
              <a:t>order_id</a:t>
            </a:r>
            <a:r>
              <a:rPr lang="en-GB" sz="1600">
                <a:solidFill>
                  <a:srgbClr val="E6EDF3"/>
                </a:solidFill>
                <a:latin typeface="Arial"/>
                <a:ea typeface="Arial"/>
                <a:cs typeface="Arial"/>
                <a:sym typeface="Arial"/>
              </a:rPr>
              <a:t> uniquely identifies the order. </a:t>
            </a:r>
            <a:r>
              <a:rPr b="1" lang="en-GB" sz="1600">
                <a:solidFill>
                  <a:srgbClr val="E6EDF3"/>
                </a:solidFill>
                <a:latin typeface="Arial"/>
                <a:ea typeface="Arial"/>
                <a:cs typeface="Arial"/>
                <a:sym typeface="Arial"/>
              </a:rPr>
              <a:t>x</a:t>
            </a:r>
            <a:r>
              <a:rPr lang="en-GB" sz="1600">
                <a:solidFill>
                  <a:srgbClr val="E6EDF3"/>
                </a:solidFill>
                <a:latin typeface="Arial"/>
                <a:ea typeface="Arial"/>
                <a:cs typeface="Arial"/>
                <a:sym typeface="Arial"/>
              </a:rPr>
              <a:t> and </a:t>
            </a:r>
            <a:r>
              <a:rPr b="1" lang="en-GB" sz="1600">
                <a:solidFill>
                  <a:srgbClr val="E6EDF3"/>
                </a:solidFill>
                <a:latin typeface="Arial"/>
                <a:ea typeface="Arial"/>
                <a:cs typeface="Arial"/>
                <a:sym typeface="Arial"/>
              </a:rPr>
              <a:t>y</a:t>
            </a:r>
            <a:r>
              <a:rPr lang="en-GB" sz="1600">
                <a:solidFill>
                  <a:srgbClr val="E6EDF3"/>
                </a:solidFill>
                <a:latin typeface="Arial"/>
                <a:ea typeface="Arial"/>
                <a:cs typeface="Arial"/>
                <a:sym typeface="Arial"/>
              </a:rPr>
              <a:t> describe the relative location to the kitchen (at 0, 0) in Cartesian coordinates.</a:t>
            </a:r>
            <a:endParaRPr sz="1600">
              <a:solidFill>
                <a:srgbClr val="E6EDF3"/>
              </a:solidFill>
              <a:latin typeface="Arial"/>
              <a:ea typeface="Arial"/>
              <a:cs typeface="Arial"/>
              <a:sym typeface="Arial"/>
            </a:endParaRPr>
          </a:p>
          <a:p>
            <a:pPr indent="-330200" lvl="0" marL="457200" rtl="0" algn="l">
              <a:spcBef>
                <a:spcPts val="0"/>
              </a:spcBef>
              <a:spcAft>
                <a:spcPts val="0"/>
              </a:spcAft>
              <a:buClr>
                <a:srgbClr val="E6EDF3"/>
              </a:buClr>
              <a:buSzPts val="1600"/>
              <a:buFont typeface="Arial"/>
              <a:buChar char="●"/>
            </a:pPr>
            <a:r>
              <a:rPr b="1" lang="en-GB" sz="1600">
                <a:solidFill>
                  <a:srgbClr val="E6EDF3"/>
                </a:solidFill>
                <a:latin typeface="Arial"/>
                <a:ea typeface="Arial"/>
                <a:cs typeface="Arial"/>
                <a:sym typeface="Arial"/>
              </a:rPr>
              <a:t>time_window_start</a:t>
            </a:r>
            <a:r>
              <a:rPr lang="en-GB" sz="1600">
                <a:solidFill>
                  <a:srgbClr val="E6EDF3"/>
                </a:solidFill>
                <a:latin typeface="Arial"/>
                <a:ea typeface="Arial"/>
                <a:cs typeface="Arial"/>
                <a:sym typeface="Arial"/>
              </a:rPr>
              <a:t> gives the start time (in hours) we can deliver from.  So delivery is not permitted after time_window_start+1.</a:t>
            </a:r>
            <a:endParaRPr sz="1600">
              <a:solidFill>
                <a:srgbClr val="E6EDF3"/>
              </a:solidFill>
              <a:latin typeface="Arial"/>
              <a:ea typeface="Arial"/>
              <a:cs typeface="Arial"/>
              <a:sym typeface="Arial"/>
            </a:endParaRPr>
          </a:p>
          <a:p>
            <a:pPr indent="-330200" lvl="0" marL="457200" rtl="0" algn="l">
              <a:spcBef>
                <a:spcPts val="0"/>
              </a:spcBef>
              <a:spcAft>
                <a:spcPts val="0"/>
              </a:spcAft>
              <a:buClr>
                <a:srgbClr val="E6EDF3"/>
              </a:buClr>
              <a:buSzPts val="1600"/>
              <a:buFont typeface="Arial"/>
              <a:buChar char="●"/>
            </a:pPr>
            <a:r>
              <a:rPr lang="en-GB" sz="1600">
                <a:solidFill>
                  <a:srgbClr val="E6EDF3"/>
                </a:solidFill>
                <a:latin typeface="Arial"/>
                <a:ea typeface="Arial"/>
                <a:cs typeface="Arial"/>
                <a:sym typeface="Arial"/>
              </a:rPr>
              <a:t>To validate your solution data needs to be provided with these columns: </a:t>
            </a:r>
            <a:r>
              <a:rPr b="1" lang="en-GB" sz="1600">
                <a:solidFill>
                  <a:srgbClr val="E6EDF3"/>
                </a:solidFill>
                <a:latin typeface="Arial"/>
                <a:ea typeface="Arial"/>
                <a:cs typeface="Arial"/>
                <a:sym typeface="Arial"/>
              </a:rPr>
              <a:t>vehicle_id</a:t>
            </a:r>
            <a:r>
              <a:rPr lang="en-GB" sz="1600">
                <a:solidFill>
                  <a:srgbClr val="E6EDF3"/>
                </a:solidFill>
                <a:latin typeface="Arial"/>
                <a:ea typeface="Arial"/>
                <a:cs typeface="Arial"/>
                <a:sym typeface="Arial"/>
              </a:rPr>
              <a:t> - uniquely identify the </a:t>
            </a:r>
            <a:r>
              <a:rPr lang="en-GB" sz="1600">
                <a:solidFill>
                  <a:srgbClr val="E6EDF3"/>
                </a:solidFill>
                <a:latin typeface="Arial"/>
                <a:ea typeface="Arial"/>
                <a:cs typeface="Arial"/>
                <a:sym typeface="Arial"/>
              </a:rPr>
              <a:t>vehicle</a:t>
            </a:r>
            <a:r>
              <a:rPr lang="en-GB" sz="1600">
                <a:solidFill>
                  <a:srgbClr val="E6EDF3"/>
                </a:solidFill>
                <a:latin typeface="Arial"/>
                <a:ea typeface="Arial"/>
                <a:cs typeface="Arial"/>
                <a:sym typeface="Arial"/>
              </a:rPr>
              <a:t> that will make an order </a:t>
            </a:r>
            <a:r>
              <a:rPr b="1" lang="en-GB" sz="1600">
                <a:solidFill>
                  <a:srgbClr val="E6EDF3"/>
                </a:solidFill>
                <a:latin typeface="Arial"/>
                <a:ea typeface="Arial"/>
                <a:cs typeface="Arial"/>
                <a:sym typeface="Arial"/>
              </a:rPr>
              <a:t>order_id</a:t>
            </a:r>
            <a:r>
              <a:rPr lang="en-GB" sz="1600">
                <a:solidFill>
                  <a:srgbClr val="E6EDF3"/>
                </a:solidFill>
                <a:latin typeface="Arial"/>
                <a:ea typeface="Arial"/>
                <a:cs typeface="Arial"/>
                <a:sym typeface="Arial"/>
              </a:rPr>
              <a:t> - the order_id from orders.csv.</a:t>
            </a:r>
            <a:endParaRPr sz="1600">
              <a:solidFill>
                <a:srgbClr val="E6EDF3"/>
              </a:solidFill>
              <a:latin typeface="Arial"/>
              <a:ea typeface="Arial"/>
              <a:cs typeface="Arial"/>
              <a:sym typeface="Arial"/>
            </a:endParaRPr>
          </a:p>
          <a:p>
            <a:pPr indent="-330200" lvl="0" marL="457200" rtl="0" algn="l">
              <a:spcBef>
                <a:spcPts val="0"/>
              </a:spcBef>
              <a:spcAft>
                <a:spcPts val="0"/>
              </a:spcAft>
              <a:buClr>
                <a:srgbClr val="E6EDF3"/>
              </a:buClr>
              <a:buSzPts val="1600"/>
              <a:buFont typeface="Arial"/>
              <a:buChar char="●"/>
            </a:pPr>
            <a:r>
              <a:rPr lang="en-GB" sz="1600">
                <a:solidFill>
                  <a:srgbClr val="E6EDF3"/>
                </a:solidFill>
                <a:latin typeface="Arial"/>
                <a:ea typeface="Arial"/>
                <a:cs typeface="Arial"/>
                <a:sym typeface="Arial"/>
              </a:rPr>
              <a:t> The </a:t>
            </a:r>
            <a:r>
              <a:rPr lang="en-GB" sz="1600">
                <a:solidFill>
                  <a:srgbClr val="E6EDF3"/>
                </a:solidFill>
                <a:latin typeface="Arial"/>
                <a:ea typeface="Arial"/>
                <a:cs typeface="Arial"/>
                <a:sym typeface="Arial"/>
              </a:rPr>
              <a:t>vehicle</a:t>
            </a:r>
            <a:r>
              <a:rPr lang="en-GB" sz="1600">
                <a:solidFill>
                  <a:srgbClr val="E6EDF3"/>
                </a:solidFill>
                <a:latin typeface="Arial"/>
                <a:ea typeface="Arial"/>
                <a:cs typeface="Arial"/>
                <a:sym typeface="Arial"/>
              </a:rPr>
              <a:t> should drive to </a:t>
            </a:r>
            <a:r>
              <a:rPr b="1" lang="en-GB" sz="1600">
                <a:solidFill>
                  <a:srgbClr val="E6EDF3"/>
                </a:solidFill>
                <a:latin typeface="Arial"/>
                <a:ea typeface="Arial"/>
                <a:cs typeface="Arial"/>
                <a:sym typeface="Arial"/>
              </a:rPr>
              <a:t>sequence_number</a:t>
            </a:r>
            <a:r>
              <a:rPr lang="en-GB" sz="1600">
                <a:solidFill>
                  <a:srgbClr val="E6EDF3"/>
                </a:solidFill>
                <a:latin typeface="Arial"/>
                <a:ea typeface="Arial"/>
                <a:cs typeface="Arial"/>
                <a:sym typeface="Arial"/>
              </a:rPr>
              <a:t> - the stage in the </a:t>
            </a:r>
            <a:r>
              <a:rPr lang="en-GB" sz="1600">
                <a:solidFill>
                  <a:srgbClr val="E6EDF3"/>
                </a:solidFill>
                <a:latin typeface="Arial"/>
                <a:ea typeface="Arial"/>
                <a:cs typeface="Arial"/>
                <a:sym typeface="Arial"/>
              </a:rPr>
              <a:t>vehicle</a:t>
            </a:r>
            <a:r>
              <a:rPr lang="en-GB" sz="1600">
                <a:solidFill>
                  <a:srgbClr val="E6EDF3"/>
                </a:solidFill>
                <a:latin typeface="Arial"/>
                <a:ea typeface="Arial"/>
                <a:cs typeface="Arial"/>
                <a:sym typeface="Arial"/>
              </a:rPr>
              <a:t>s journey it should travel to this order (i.e. 1 for the first order, 2 for the second order, etc.)</a:t>
            </a:r>
            <a:endParaRPr sz="1600">
              <a:solidFill>
                <a:srgbClr val="E6EDF3"/>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APPROACH</a:t>
            </a:r>
            <a:endParaRPr/>
          </a:p>
        </p:txBody>
      </p:sp>
      <p:sp>
        <p:nvSpPr>
          <p:cNvPr id="254" name="Google Shape;254;p21"/>
          <p:cNvSpPr txBox="1"/>
          <p:nvPr>
            <p:ph idx="1" type="body"/>
          </p:nvPr>
        </p:nvSpPr>
        <p:spPr>
          <a:xfrm>
            <a:off x="1297500" y="1073000"/>
            <a:ext cx="7347900" cy="3957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ECECEC"/>
              </a:buClr>
              <a:buSzPts val="1600"/>
              <a:buFont typeface="Roboto"/>
              <a:buChar char="●"/>
            </a:pPr>
            <a:r>
              <a:rPr b="1" lang="en-GB" sz="1600" u="sng">
                <a:solidFill>
                  <a:srgbClr val="ECECEC"/>
                </a:solidFill>
                <a:latin typeface="Roboto"/>
                <a:ea typeface="Roboto"/>
                <a:cs typeface="Roboto"/>
                <a:sym typeface="Roboto"/>
              </a:rPr>
              <a:t>Brute-Force Method</a:t>
            </a:r>
            <a:r>
              <a:rPr lang="en-GB" sz="1600">
                <a:solidFill>
                  <a:srgbClr val="ECECEC"/>
                </a:solidFill>
                <a:latin typeface="Roboto"/>
                <a:ea typeface="Roboto"/>
                <a:cs typeface="Roboto"/>
                <a:sym typeface="Roboto"/>
              </a:rPr>
              <a:t>: This method sequentially assigns orders to vehicle, checking feasibility based on capacity and time constraints. While simple, it may not scale well for large datasets due to its exhaustive nature.</a:t>
            </a:r>
            <a:endParaRPr sz="1600">
              <a:solidFill>
                <a:srgbClr val="ECECEC"/>
              </a:solidFill>
              <a:latin typeface="Roboto"/>
              <a:ea typeface="Roboto"/>
              <a:cs typeface="Roboto"/>
              <a:sym typeface="Roboto"/>
            </a:endParaRPr>
          </a:p>
          <a:p>
            <a:pPr indent="-330200" lvl="0" marL="457200" rtl="0" algn="l">
              <a:spcBef>
                <a:spcPts val="1000"/>
              </a:spcBef>
              <a:spcAft>
                <a:spcPts val="0"/>
              </a:spcAft>
              <a:buClr>
                <a:srgbClr val="ECECEC"/>
              </a:buClr>
              <a:buSzPts val="1600"/>
              <a:buFont typeface="Roboto"/>
              <a:buChar char="●"/>
            </a:pPr>
            <a:r>
              <a:rPr b="1" lang="en-GB" sz="1600" u="sng">
                <a:solidFill>
                  <a:srgbClr val="ECECEC"/>
                </a:solidFill>
                <a:latin typeface="Roboto"/>
                <a:ea typeface="Roboto"/>
                <a:cs typeface="Roboto"/>
                <a:sym typeface="Roboto"/>
              </a:rPr>
              <a:t>Clustering Approach</a:t>
            </a:r>
            <a:r>
              <a:rPr lang="en-GB" sz="1600">
                <a:solidFill>
                  <a:srgbClr val="ECECEC"/>
                </a:solidFill>
                <a:latin typeface="Roboto"/>
                <a:ea typeface="Roboto"/>
                <a:cs typeface="Roboto"/>
                <a:sym typeface="Roboto"/>
              </a:rPr>
              <a:t>: This approach utilizes the KMeans clustering algorithm to group orders based on spatial proximity. Orders within the same cluster are more likely to be assigned to the same vehicle, reducing the search space and improving computational efficiency.</a:t>
            </a:r>
            <a:endParaRPr sz="1600">
              <a:solidFill>
                <a:srgbClr val="ECECEC"/>
              </a:solidFill>
              <a:latin typeface="Roboto"/>
              <a:ea typeface="Roboto"/>
              <a:cs typeface="Roboto"/>
              <a:sym typeface="Roboto"/>
            </a:endParaRPr>
          </a:p>
          <a:p>
            <a:pPr indent="-330200" lvl="0" marL="457200" rtl="0" algn="l">
              <a:spcBef>
                <a:spcPts val="1000"/>
              </a:spcBef>
              <a:spcAft>
                <a:spcPts val="0"/>
              </a:spcAft>
              <a:buClr>
                <a:srgbClr val="ECECEC"/>
              </a:buClr>
              <a:buSzPts val="1600"/>
              <a:buFont typeface="Roboto"/>
              <a:buChar char="●"/>
            </a:pPr>
            <a:r>
              <a:rPr lang="en-GB" sz="1600">
                <a:solidFill>
                  <a:srgbClr val="ECECEC"/>
                </a:solidFill>
                <a:latin typeface="Roboto"/>
                <a:ea typeface="Roboto"/>
                <a:cs typeface="Roboto"/>
                <a:sym typeface="Roboto"/>
              </a:rPr>
              <a:t>Once orders are initialized and vehicles are set up, the delivery optimization process begins.</a:t>
            </a:r>
            <a:endParaRPr sz="1600">
              <a:solidFill>
                <a:srgbClr val="ECECEC"/>
              </a:solidFill>
              <a:latin typeface="Roboto"/>
              <a:ea typeface="Roboto"/>
              <a:cs typeface="Roboto"/>
              <a:sym typeface="Roboto"/>
            </a:endParaRPr>
          </a:p>
          <a:p>
            <a:pPr indent="0" lvl="0" marL="0" rtl="0" algn="l">
              <a:spcBef>
                <a:spcPts val="1500"/>
              </a:spcBef>
              <a:spcAft>
                <a:spcPts val="1000"/>
              </a:spcAft>
              <a:buNone/>
            </a:pPr>
            <a:r>
              <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APPROACH</a:t>
            </a:r>
            <a:endParaRPr/>
          </a:p>
        </p:txBody>
      </p:sp>
      <p:sp>
        <p:nvSpPr>
          <p:cNvPr id="260" name="Google Shape;260;p22"/>
          <p:cNvSpPr txBox="1"/>
          <p:nvPr>
            <p:ph idx="1" type="body"/>
          </p:nvPr>
        </p:nvSpPr>
        <p:spPr>
          <a:xfrm>
            <a:off x="959400" y="967300"/>
            <a:ext cx="7715100" cy="3863700"/>
          </a:xfrm>
          <a:prstGeom prst="rect">
            <a:avLst/>
          </a:prstGeom>
        </p:spPr>
        <p:txBody>
          <a:bodyPr anchorCtr="0" anchor="t" bIns="91425" lIns="91425" spcFirstLastPara="1" rIns="91425" wrap="square" tIns="91425">
            <a:noAutofit/>
          </a:bodyPr>
          <a:lstStyle/>
          <a:p>
            <a:pPr indent="-330200" lvl="0" marL="457200" rtl="0" algn="l">
              <a:spcBef>
                <a:spcPts val="1500"/>
              </a:spcBef>
              <a:spcAft>
                <a:spcPts val="0"/>
              </a:spcAft>
              <a:buClr>
                <a:srgbClr val="ECECEC"/>
              </a:buClr>
              <a:buSzPts val="1600"/>
              <a:buFont typeface="Roboto"/>
              <a:buChar char="●"/>
            </a:pPr>
            <a:r>
              <a:rPr lang="en-GB" sz="1600">
                <a:solidFill>
                  <a:srgbClr val="ECECEC"/>
                </a:solidFill>
                <a:highlight>
                  <a:srgbClr val="212121"/>
                </a:highlight>
                <a:latin typeface="Roboto"/>
                <a:ea typeface="Roboto"/>
                <a:cs typeface="Roboto"/>
                <a:sym typeface="Roboto"/>
              </a:rPr>
              <a:t>For the brute-force method, each order is sequentially evaluated for delivery feasibility, and vehicles are assigned accordingly until the capacity or time limit is reached.</a:t>
            </a:r>
            <a:endParaRPr sz="1600">
              <a:solidFill>
                <a:srgbClr val="ECECEC"/>
              </a:solidFill>
              <a:highlight>
                <a:srgbClr val="212121"/>
              </a:highlight>
              <a:latin typeface="Roboto"/>
              <a:ea typeface="Roboto"/>
              <a:cs typeface="Roboto"/>
              <a:sym typeface="Roboto"/>
            </a:endParaRPr>
          </a:p>
          <a:p>
            <a:pPr indent="-330200" lvl="0" marL="457200" rtl="0" algn="l">
              <a:spcBef>
                <a:spcPts val="0"/>
              </a:spcBef>
              <a:spcAft>
                <a:spcPts val="0"/>
              </a:spcAft>
              <a:buClr>
                <a:srgbClr val="ECECEC"/>
              </a:buClr>
              <a:buSzPts val="1600"/>
              <a:buFont typeface="Roboto"/>
              <a:buChar char="●"/>
            </a:pPr>
            <a:r>
              <a:rPr lang="en-GB" sz="1600">
                <a:solidFill>
                  <a:srgbClr val="ECECEC"/>
                </a:solidFill>
                <a:highlight>
                  <a:srgbClr val="212121"/>
                </a:highlight>
                <a:latin typeface="Roboto"/>
                <a:ea typeface="Roboto"/>
                <a:cs typeface="Roboto"/>
                <a:sym typeface="Roboto"/>
              </a:rPr>
              <a:t>For the clustering approach, orders are grouped into clusters using the KMeans algorithm. Vehicle then iterate over each cluster, optimizing deliveries within each cluster based on capacity and time constraints.</a:t>
            </a:r>
            <a:endParaRPr sz="1600">
              <a:solidFill>
                <a:srgbClr val="ECECEC"/>
              </a:solidFill>
              <a:highlight>
                <a:srgbClr val="212121"/>
              </a:highlight>
              <a:latin typeface="Roboto"/>
              <a:ea typeface="Roboto"/>
              <a:cs typeface="Roboto"/>
              <a:sym typeface="Roboto"/>
            </a:endParaRPr>
          </a:p>
          <a:p>
            <a:pPr indent="-330200" lvl="0" marL="457200" rtl="0" algn="l">
              <a:spcBef>
                <a:spcPts val="0"/>
              </a:spcBef>
              <a:spcAft>
                <a:spcPts val="0"/>
              </a:spcAft>
              <a:buClr>
                <a:srgbClr val="ECECEC"/>
              </a:buClr>
              <a:buSzPts val="1600"/>
              <a:buFont typeface="Roboto"/>
              <a:buChar char="●"/>
            </a:pPr>
            <a:r>
              <a:rPr lang="en-GB" sz="1600">
                <a:solidFill>
                  <a:srgbClr val="ECECEC"/>
                </a:solidFill>
                <a:highlight>
                  <a:srgbClr val="212121"/>
                </a:highlight>
                <a:latin typeface="Roboto"/>
                <a:ea typeface="Roboto"/>
                <a:cs typeface="Roboto"/>
                <a:sym typeface="Roboto"/>
              </a:rPr>
              <a:t>Vehicle continuously reassess delivery assignments based on real-time constraints, updating their status after each delivery.</a:t>
            </a:r>
            <a:endParaRPr sz="1600">
              <a:solidFill>
                <a:srgbClr val="ECECEC"/>
              </a:solidFill>
              <a:highlight>
                <a:srgbClr val="212121"/>
              </a:highlight>
              <a:latin typeface="Roboto"/>
              <a:ea typeface="Roboto"/>
              <a:cs typeface="Roboto"/>
              <a:sym typeface="Roboto"/>
            </a:endParaRPr>
          </a:p>
          <a:p>
            <a:pPr indent="-330200" lvl="0" marL="457200" rtl="0" algn="l">
              <a:spcBef>
                <a:spcPts val="0"/>
              </a:spcBef>
              <a:spcAft>
                <a:spcPts val="0"/>
              </a:spcAft>
              <a:buClr>
                <a:srgbClr val="ECECEC"/>
              </a:buClr>
              <a:buSzPts val="1600"/>
              <a:buFont typeface="Roboto"/>
              <a:buChar char="●"/>
            </a:pPr>
            <a:r>
              <a:rPr lang="en-GB" sz="1600">
                <a:solidFill>
                  <a:srgbClr val="ECECEC"/>
                </a:solidFill>
                <a:highlight>
                  <a:srgbClr val="212121"/>
                </a:highlight>
                <a:latin typeface="Roboto"/>
                <a:ea typeface="Roboto"/>
                <a:cs typeface="Roboto"/>
                <a:sym typeface="Roboto"/>
              </a:rPr>
              <a:t>After the optimization process is complete, the results are evaluated based on metrics such as the number of deliveries made, delivery time, and overall efficiency.</a:t>
            </a:r>
            <a:endParaRPr sz="1600">
              <a:solidFill>
                <a:srgbClr val="ECECEC"/>
              </a:solidFill>
              <a:highlight>
                <a:srgbClr val="212121"/>
              </a:highlight>
              <a:latin typeface="Roboto"/>
              <a:ea typeface="Roboto"/>
              <a:cs typeface="Roboto"/>
              <a:sym typeface="Roboto"/>
            </a:endParaRPr>
          </a:p>
          <a:p>
            <a:pPr indent="-330200" lvl="0" marL="457200" rtl="0" algn="l">
              <a:spcBef>
                <a:spcPts val="0"/>
              </a:spcBef>
              <a:spcAft>
                <a:spcPts val="0"/>
              </a:spcAft>
              <a:buClr>
                <a:srgbClr val="ECECEC"/>
              </a:buClr>
              <a:buSzPts val="1600"/>
              <a:buFont typeface="Roboto"/>
              <a:buChar char="●"/>
            </a:pPr>
            <a:r>
              <a:rPr lang="en-GB" sz="1600">
                <a:solidFill>
                  <a:srgbClr val="ECECEC"/>
                </a:solidFill>
                <a:highlight>
                  <a:srgbClr val="212121"/>
                </a:highlight>
                <a:latin typeface="Roboto"/>
                <a:ea typeface="Roboto"/>
                <a:cs typeface="Roboto"/>
                <a:sym typeface="Roboto"/>
              </a:rPr>
              <a:t>Comparative analysis between the brute-force and clustering methods may be conducted to assess performance and scalability.</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CHALLENGES FACED</a:t>
            </a:r>
            <a:endParaRPr/>
          </a:p>
        </p:txBody>
      </p:sp>
      <p:sp>
        <p:nvSpPr>
          <p:cNvPr id="266" name="Google Shape;266;p2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b="1" lang="en-GB" sz="1600"/>
              <a:t>Scalability</a:t>
            </a:r>
            <a:r>
              <a:rPr lang="en-GB" sz="1600"/>
              <a:t>:  </a:t>
            </a:r>
            <a:r>
              <a:rPr lang="en-GB" sz="1600">
                <a:solidFill>
                  <a:srgbClr val="ECECEC"/>
                </a:solidFill>
                <a:highlight>
                  <a:srgbClr val="212121"/>
                </a:highlight>
                <a:latin typeface="Roboto"/>
                <a:ea typeface="Roboto"/>
                <a:cs typeface="Roboto"/>
                <a:sym typeface="Roboto"/>
              </a:rPr>
              <a:t>As the volume of orders and riders increases, the algorithm became more complex to scale efficiently to handle the growing workload while maintaining performance and effectiveness.</a:t>
            </a:r>
            <a:endParaRPr sz="1600">
              <a:solidFill>
                <a:srgbClr val="ECECEC"/>
              </a:solidFill>
              <a:highlight>
                <a:srgbClr val="212121"/>
              </a:highlight>
              <a:latin typeface="Roboto"/>
              <a:ea typeface="Roboto"/>
              <a:cs typeface="Roboto"/>
              <a:sym typeface="Roboto"/>
            </a:endParaRPr>
          </a:p>
          <a:p>
            <a:pPr indent="-330200" lvl="0" marL="457200" rtl="0" algn="l">
              <a:spcBef>
                <a:spcPts val="1000"/>
              </a:spcBef>
              <a:spcAft>
                <a:spcPts val="0"/>
              </a:spcAft>
              <a:buClr>
                <a:srgbClr val="ECECEC"/>
              </a:buClr>
              <a:buSzPts val="1600"/>
              <a:buFont typeface="Roboto"/>
              <a:buChar char="●"/>
            </a:pPr>
            <a:r>
              <a:rPr b="1" lang="en-GB" sz="1600">
                <a:solidFill>
                  <a:srgbClr val="ECECEC"/>
                </a:solidFill>
                <a:highlight>
                  <a:srgbClr val="212121"/>
                </a:highlight>
                <a:latin typeface="Roboto"/>
                <a:ea typeface="Roboto"/>
                <a:cs typeface="Roboto"/>
                <a:sym typeface="Roboto"/>
              </a:rPr>
              <a:t>Algorithm design</a:t>
            </a:r>
            <a:r>
              <a:rPr lang="en-GB" sz="1600">
                <a:solidFill>
                  <a:srgbClr val="ECECEC"/>
                </a:solidFill>
                <a:highlight>
                  <a:srgbClr val="212121"/>
                </a:highlight>
                <a:latin typeface="Roboto"/>
                <a:ea typeface="Roboto"/>
                <a:cs typeface="Roboto"/>
                <a:sym typeface="Roboto"/>
              </a:rPr>
              <a:t>: Balancing competing objectives such as minimizing delivery time, reducing costs, and maximizing rider utilization became sophisticated. These objectives </a:t>
            </a:r>
            <a:r>
              <a:rPr lang="en-GB" sz="1600">
                <a:solidFill>
                  <a:srgbClr val="ECECEC"/>
                </a:solidFill>
                <a:highlight>
                  <a:srgbClr val="212121"/>
                </a:highlight>
                <a:latin typeface="Roboto"/>
                <a:ea typeface="Roboto"/>
                <a:cs typeface="Roboto"/>
                <a:sym typeface="Roboto"/>
              </a:rPr>
              <a:t>became</a:t>
            </a:r>
            <a:r>
              <a:rPr lang="en-GB" sz="1600">
                <a:solidFill>
                  <a:srgbClr val="ECECEC"/>
                </a:solidFill>
                <a:highlight>
                  <a:srgbClr val="212121"/>
                </a:highlight>
                <a:latin typeface="Roboto"/>
                <a:ea typeface="Roboto"/>
                <a:cs typeface="Roboto"/>
                <a:sym typeface="Roboto"/>
              </a:rPr>
              <a:t> conflicting to each other, requiring trade-offs to be made</a:t>
            </a:r>
            <a:endParaRPr sz="1600">
              <a:solidFill>
                <a:srgbClr val="ECECEC"/>
              </a:solidFill>
              <a:highlight>
                <a:srgbClr val="212121"/>
              </a:highlight>
              <a:latin typeface="Roboto"/>
              <a:ea typeface="Roboto"/>
              <a:cs typeface="Roboto"/>
              <a:sym typeface="Roboto"/>
            </a:endParaRPr>
          </a:p>
          <a:p>
            <a:pPr indent="0" lvl="0" marL="0" rtl="0" algn="l">
              <a:spcBef>
                <a:spcPts val="1000"/>
              </a:spcBef>
              <a:spcAft>
                <a:spcPts val="1000"/>
              </a:spcAft>
              <a:buNone/>
            </a:pPr>
            <a:r>
              <a:t/>
            </a:r>
            <a:endParaRPr sz="1600">
              <a:solidFill>
                <a:srgbClr val="ECECEC"/>
              </a:solidFill>
              <a:highlight>
                <a:srgbClr val="212121"/>
              </a:highlight>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FUTURE ENHANCEMENTS</a:t>
            </a:r>
            <a:endParaRPr/>
          </a:p>
        </p:txBody>
      </p:sp>
      <p:sp>
        <p:nvSpPr>
          <p:cNvPr id="272" name="Google Shape;272;p2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b="1" lang="en-GB" sz="1600">
                <a:solidFill>
                  <a:srgbClr val="ECECEC"/>
                </a:solidFill>
                <a:highlight>
                  <a:srgbClr val="212121"/>
                </a:highlight>
                <a:latin typeface="Roboto"/>
                <a:ea typeface="Roboto"/>
                <a:cs typeface="Roboto"/>
                <a:sym typeface="Roboto"/>
              </a:rPr>
              <a:t>Customer Preferences and Personalization</a:t>
            </a:r>
            <a:r>
              <a:rPr lang="en-GB" sz="1600">
                <a:solidFill>
                  <a:srgbClr val="ECECEC"/>
                </a:solidFill>
                <a:highlight>
                  <a:srgbClr val="212121"/>
                </a:highlight>
                <a:latin typeface="Roboto"/>
                <a:ea typeface="Roboto"/>
                <a:cs typeface="Roboto"/>
                <a:sym typeface="Roboto"/>
              </a:rPr>
              <a:t>: Incorporating customer preferences and historical data into the routing algorithm can personalize delivery experiences, offering options such as preferred delivery time slots or delivery instructions tailored to individual preferences.</a:t>
            </a:r>
            <a:endParaRPr sz="1600">
              <a:solidFill>
                <a:srgbClr val="ECECEC"/>
              </a:solidFill>
              <a:highlight>
                <a:srgbClr val="212121"/>
              </a:highlight>
              <a:latin typeface="Roboto"/>
              <a:ea typeface="Roboto"/>
              <a:cs typeface="Roboto"/>
              <a:sym typeface="Roboto"/>
            </a:endParaRPr>
          </a:p>
          <a:p>
            <a:pPr indent="-330200" lvl="0" marL="457200" rtl="0" algn="l">
              <a:spcBef>
                <a:spcPts val="1500"/>
              </a:spcBef>
              <a:spcAft>
                <a:spcPts val="0"/>
              </a:spcAft>
              <a:buClr>
                <a:srgbClr val="ECECEC"/>
              </a:buClr>
              <a:buSzPts val="1600"/>
              <a:buFont typeface="Roboto"/>
              <a:buChar char="●"/>
            </a:pPr>
            <a:r>
              <a:rPr b="1" lang="en-GB" sz="1600">
                <a:solidFill>
                  <a:srgbClr val="ECECEC"/>
                </a:solidFill>
                <a:highlight>
                  <a:srgbClr val="212121"/>
                </a:highlight>
                <a:latin typeface="Roboto"/>
                <a:ea typeface="Roboto"/>
                <a:cs typeface="Roboto"/>
                <a:sym typeface="Roboto"/>
              </a:rPr>
              <a:t>Augmented Reality (AR) for Navigation</a:t>
            </a:r>
            <a:r>
              <a:rPr lang="en-GB" sz="1600">
                <a:solidFill>
                  <a:srgbClr val="ECECEC"/>
                </a:solidFill>
                <a:highlight>
                  <a:srgbClr val="212121"/>
                </a:highlight>
                <a:latin typeface="Roboto"/>
                <a:ea typeface="Roboto"/>
                <a:cs typeface="Roboto"/>
                <a:sym typeface="Roboto"/>
              </a:rPr>
              <a:t>: Integrating AR technology into delivery operations to provide real-time navigation assistance for riders, including visual overlays of optimal routes and delivery instructions, can improve efficiency and reduce errors.</a:t>
            </a:r>
            <a:endParaRPr sz="1600">
              <a:solidFill>
                <a:srgbClr val="ECECEC"/>
              </a:solidFill>
              <a:highlight>
                <a:srgbClr val="212121"/>
              </a:highlight>
              <a:latin typeface="Roboto"/>
              <a:ea typeface="Roboto"/>
              <a:cs typeface="Roboto"/>
              <a:sym typeface="Roboto"/>
            </a:endParaRPr>
          </a:p>
          <a:p>
            <a:pPr indent="0" lvl="0" marL="0" rtl="0" algn="l">
              <a:spcBef>
                <a:spcPts val="1500"/>
              </a:spcBef>
              <a:spcAft>
                <a:spcPts val="1000"/>
              </a:spcAft>
              <a:buNone/>
            </a:pPr>
            <a:r>
              <a:t/>
            </a:r>
            <a:endParaRPr sz="1600">
              <a:solidFill>
                <a:srgbClr val="ECECEC"/>
              </a:solidFill>
              <a:highlight>
                <a:srgbClr val="212121"/>
              </a:highlight>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5"/>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grpSp>
        <p:nvGrpSpPr>
          <p:cNvPr id="278" name="Google Shape;278;p25"/>
          <p:cNvGrpSpPr/>
          <p:nvPr/>
        </p:nvGrpSpPr>
        <p:grpSpPr>
          <a:xfrm>
            <a:off x="4066820" y="1553491"/>
            <a:ext cx="3159984" cy="2439109"/>
            <a:chOff x="3553042" y="1657806"/>
            <a:chExt cx="3461100" cy="2671532"/>
          </a:xfrm>
        </p:grpSpPr>
        <p:sp>
          <p:nvSpPr>
            <p:cNvPr id="279" name="Google Shape;279;p25"/>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5"/>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5"/>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5"/>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5"/>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5"/>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5"/>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5"/>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87" name="Google Shape;287;p25"/>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288" name="Google Shape;288;p25"/>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 name="Google Shape;289;p25"/>
          <p:cNvGrpSpPr/>
          <p:nvPr/>
        </p:nvGrpSpPr>
        <p:grpSpPr>
          <a:xfrm>
            <a:off x="6762480" y="2546254"/>
            <a:ext cx="1024386" cy="1522884"/>
            <a:chOff x="6505573" y="2745170"/>
            <a:chExt cx="1122000" cy="1668000"/>
          </a:xfrm>
        </p:grpSpPr>
        <p:sp>
          <p:nvSpPr>
            <p:cNvPr id="290" name="Google Shape;290;p25"/>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5"/>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5"/>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5"/>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94" name="Google Shape;294;p25"/>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295" name="Google Shape;295;p25"/>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 name="Google Shape;296;p25"/>
          <p:cNvGrpSpPr/>
          <p:nvPr/>
        </p:nvGrpSpPr>
        <p:grpSpPr>
          <a:xfrm>
            <a:off x="6405845" y="3121897"/>
            <a:ext cx="520684" cy="1036470"/>
            <a:chOff x="9543736" y="4486132"/>
            <a:chExt cx="570300" cy="1135235"/>
          </a:xfrm>
        </p:grpSpPr>
        <p:sp>
          <p:nvSpPr>
            <p:cNvPr id="297" name="Google Shape;297;p25"/>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5"/>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5"/>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5"/>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1" name="Google Shape;301;p25"/>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02" name="Google Shape;302;p25"/>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 name="Google Shape;303;p25"/>
          <p:cNvGrpSpPr/>
          <p:nvPr/>
        </p:nvGrpSpPr>
        <p:grpSpPr>
          <a:xfrm>
            <a:off x="7564804" y="3443361"/>
            <a:ext cx="455496" cy="692277"/>
            <a:chOff x="7384375" y="3728000"/>
            <a:chExt cx="498900" cy="758244"/>
          </a:xfrm>
        </p:grpSpPr>
        <p:sp>
          <p:nvSpPr>
            <p:cNvPr id="304" name="Google Shape;304;p25"/>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5"/>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5"/>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5"/>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 name="Google Shape;308;p25"/>
          <p:cNvGrpSpPr/>
          <p:nvPr/>
        </p:nvGrpSpPr>
        <p:grpSpPr>
          <a:xfrm>
            <a:off x="7564836" y="3561758"/>
            <a:ext cx="478081" cy="462776"/>
            <a:chOff x="7384385" y="3857442"/>
            <a:chExt cx="523637" cy="506874"/>
          </a:xfrm>
        </p:grpSpPr>
        <p:sp>
          <p:nvSpPr>
            <p:cNvPr id="309" name="Google Shape;309;p25"/>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0" name="Google Shape;310;p25"/>
            <p:cNvGrpSpPr/>
            <p:nvPr/>
          </p:nvGrpSpPr>
          <p:grpSpPr>
            <a:xfrm>
              <a:off x="7384385" y="3857442"/>
              <a:ext cx="523637" cy="498900"/>
              <a:chOff x="7384385" y="3857442"/>
              <a:chExt cx="523637" cy="498900"/>
            </a:xfrm>
          </p:grpSpPr>
          <p:sp>
            <p:nvSpPr>
              <p:cNvPr id="311" name="Google Shape;311;p25"/>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5"/>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13" name="Google Shape;313;p25"/>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14" name="Google Shape;314;p25"/>
          <p:cNvGrpSpPr/>
          <p:nvPr/>
        </p:nvGrpSpPr>
        <p:grpSpPr>
          <a:xfrm>
            <a:off x="8110843" y="3443361"/>
            <a:ext cx="435785" cy="692277"/>
            <a:chOff x="7982421" y="3727763"/>
            <a:chExt cx="477311" cy="758244"/>
          </a:xfrm>
        </p:grpSpPr>
        <p:sp>
          <p:nvSpPr>
            <p:cNvPr id="315" name="Google Shape;315;p25"/>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5"/>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5"/>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5"/>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5"/>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5"/>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5"/>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5"/>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3" name="Google Shape;323;p25"/>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